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07A279-D9C8-2EB3-7F53-5D0804C43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67597EB-9173-FD0F-679C-2B66E3DDD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475968-163A-F722-219B-18F5D5554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B14-6220-4C64-A2DC-D7A2A39392A4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AE05E7-D72D-8A27-3FDB-7FB95795A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946BBA-1428-4789-AD0F-23ABE4D07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EF8E-450C-4777-9080-63F37FA8F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593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A47386-F8D8-4DA1-3C82-9DEC6023A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32B540A-01A2-3212-9EB4-14426B8090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ABB312-F2BB-92DD-CBD5-60D90F5E5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B14-6220-4C64-A2DC-D7A2A39392A4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9B0B87-64A4-DDA0-3DF1-6C1B76166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F790E09-7CE7-8DED-B1F8-F9A6DC790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EF8E-450C-4777-9080-63F37FA8F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88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4691477-05EA-398F-1E59-F0A976DBF5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4192C40-455B-4E7D-A05F-F3397FA6B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AF531B-FDDA-BC93-A4A5-775ADC5BC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B14-6220-4C64-A2DC-D7A2A39392A4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4CC8A2-BAFC-0C5A-1835-01DFAC05D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D052EB-10E8-E71B-6615-81D25E5FD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EF8E-450C-4777-9080-63F37FA8F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075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5B3CCC-64FF-0525-23E9-3CF0689F0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358730-D4C7-0005-2814-8D01B463C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5EE294-A79C-E780-91D2-3EAE10503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B14-6220-4C64-A2DC-D7A2A39392A4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6E71BB-EEF9-4F57-F898-0B339B176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3274A6-E48F-BB94-C980-9274011D2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EF8E-450C-4777-9080-63F37FA8F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144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81D1D6-8F08-D939-B1FD-E784088A5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C015A45-B03D-3A5E-12C1-AA673C9A3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11E1C7-CD4C-492B-5628-AF82662AE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B14-6220-4C64-A2DC-D7A2A39392A4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D8B5A3-B4A7-E72A-C309-B2F25050F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16BF2E-642E-0E84-883E-4B28A7DF5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EF8E-450C-4777-9080-63F37FA8F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303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3F4D9D-203F-E49A-815C-69FA0A97C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2D8935-6BC7-C761-6F62-1ACF50C752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A1D6ED5-E177-D219-815F-289FCA2CF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3BD8873-6632-FC58-DBED-F1950C6B0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B14-6220-4C64-A2DC-D7A2A39392A4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3EFA85E-B6F2-7453-93B0-6D61200F4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3BAA3-75C6-AD8B-A297-0B24E53E6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EF8E-450C-4777-9080-63F37FA8F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587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534D5B-9FA5-58FF-8BFD-94CD73BF0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31517F1-F0B6-7051-A46C-B39A241B1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0D68583-576D-F327-5518-CEF904499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43763D1-4B50-5670-5AD7-306360D0FE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0DB9390-40B3-68D2-0F93-2A175315D8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452344A-196A-4E5D-56CC-F5F1AE913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B14-6220-4C64-A2DC-D7A2A39392A4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7D02434-2C36-F772-C4CE-22E642A6F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4FFE2C3-EEA8-E037-15FD-F601956FA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EF8E-450C-4777-9080-63F37FA8F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394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AF1A0E-1151-C07E-36F2-D49047BE9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BFF6FF9-C559-2017-7C46-3FB2AF0D7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B14-6220-4C64-A2DC-D7A2A39392A4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A91B97F-6690-88DB-E6BA-CD9C9593C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DD210DD-A233-B871-7D97-483FCA36D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EF8E-450C-4777-9080-63F37FA8F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542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D795020-9708-594A-C8E1-631ABD455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B14-6220-4C64-A2DC-D7A2A39392A4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26138CA-079F-289F-C3B3-C7CF508AC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D83EC84-F6E9-251C-C4E2-DC9BA7E77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EF8E-450C-4777-9080-63F37FA8F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226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4C6D32-94E3-576A-7CF9-0BC32E9C0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4241DE-D623-217D-4B27-D7D1541D4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0A84653-18EE-9760-836D-2E5F04293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53A1244-FDF9-96F6-4820-C47E3D0FF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B14-6220-4C64-A2DC-D7A2A39392A4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7FD4970-8CB2-D2C4-55BE-7605DA083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5D8A07E-DE5F-BF93-CB97-6E1FADB5F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EF8E-450C-4777-9080-63F37FA8F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6120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E33CF8-E619-90D0-4EE0-6E6005F2C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39A3009-D2B4-E568-BAC0-DED6F04170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F7B2393-1E84-6AD8-7AF5-07BAF3F328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72B2629-1D86-7544-11EA-E394CB540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B14-6220-4C64-A2DC-D7A2A39392A4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DF01DD8-D13E-7490-1312-A38D0DBAC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143497F-DC09-575D-A8FC-31F91D0DF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EF8E-450C-4777-9080-63F37FA8F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16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40E8CC8-9F1E-25A9-62D0-D8DBBE1C4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DFA58C2-87F7-6371-6AD0-B68A580CE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097798-055A-37A5-376A-33DBF663F4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427B14-6220-4C64-A2DC-D7A2A39392A4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67AB21-90CA-09AF-26CD-6BB0ABF9CC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05496F-54D7-BCA6-4A79-3AD84BAE63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03EF8E-450C-4777-9080-63F37FA8F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8477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1.safelinks.protection.outlook.com/?url=https%3A%2F%2Fwww.mur.gov.it%2Fit%2Fhousing-universitario%2Fil-commissario%23%3A~%3Atext%3DIl%2520Commissario%2520%257C%2520Ministero%2520dell%27Universit%25C3%25A0%2520e%2520della%2520Ricerca%26text%3DL%27ingegnere%2520Manuela%2520Manenti%2520%25C3%25A8%2Cstraordinario%2520per%2520gli%2520alloggi%2520universitari.&amp;data=05%7C02%7Calessandro.iazeolla%40cdp.it%7C77a44a6e2f2241c9145408dd66ca95a0%7C8c4b47b5ea354370817f95066d4f8467%7C0%7C0%7C638779742738953004%7CUnknown%7CTWFpbGZsb3d8eyJFbXB0eU1hcGkiOnRydWUsIlYiOiIwLjAuMDAwMCIsIlAiOiJXaW4zMiIsIkFOIjoiTWFpbCIsIldUIjoyfQ%3D%3D%7C0%7C%7C%7C&amp;sdata=T6rXSFJxPW4hqzQwIhpmNGulvu8cKuZgkw3OXNW416g%3D&amp;reserved=0" TargetMode="External"/><Relationship Id="rId2" Type="http://schemas.openxmlformats.org/officeDocument/2006/relationships/hyperlink" Target="https://www.mur.gov.it/sites/default/files/2025-02/Modulo%20richiesta%20variazione%20intervento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ur.gov.it/sites/default/files/2025-02/TABELLA%20GUIDA%20per%20la%20ripartizione%20dei%20posti%20letto%20post%20ordinanza%20n.%203-25_20250210.xls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92E3372-6928-9AED-7E1F-41C47403D643}"/>
              </a:ext>
            </a:extLst>
          </p:cNvPr>
          <p:cNvSpPr/>
          <p:nvPr/>
        </p:nvSpPr>
        <p:spPr>
          <a:xfrm>
            <a:off x="726141" y="367553"/>
            <a:ext cx="10031506" cy="977153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Procedimento per la Variazione degli interventi in base all’Ordinanza Commissariale n. 03/2025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EB87CC80-DA01-DC57-961D-E6F6DAD5BE17}"/>
              </a:ext>
            </a:extLst>
          </p:cNvPr>
          <p:cNvSpPr/>
          <p:nvPr/>
        </p:nvSpPr>
        <p:spPr>
          <a:xfrm>
            <a:off x="726141" y="1613647"/>
            <a:ext cx="10031506" cy="71717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CASO A) INTERVENTO GIA’ AMMESSO CON EMISSIONE DEL DECRETO MUR DI ASSEGNAZIONE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C39D93D7-65FF-46F1-189B-7A86A3FC1C7C}"/>
              </a:ext>
            </a:extLst>
          </p:cNvPr>
          <p:cNvSpPr/>
          <p:nvPr/>
        </p:nvSpPr>
        <p:spPr>
          <a:xfrm>
            <a:off x="726141" y="2413746"/>
            <a:ext cx="10031506" cy="337745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just">
              <a:lnSpc>
                <a:spcPct val="150000"/>
              </a:lnSpc>
              <a:buFont typeface="+mj-lt"/>
              <a:buAutoNum type="arabicPeriod"/>
            </a:pPr>
            <a:r>
              <a:rPr lang="it-IT" sz="1200" dirty="0"/>
              <a:t>COMPILARE </a:t>
            </a:r>
            <a:r>
              <a:rPr lang="it-IT" sz="1200" dirty="0">
                <a:solidFill>
                  <a:schemeClr val="bg1"/>
                </a:solidFill>
              </a:rPr>
              <a:t>IL</a:t>
            </a:r>
            <a:r>
              <a:rPr lang="it-IT" sz="1200" dirty="0">
                <a:solidFill>
                  <a:srgbClr val="FFFF00"/>
                </a:solidFill>
              </a:rPr>
              <a:t> </a:t>
            </a:r>
            <a:r>
              <a:rPr lang="it-IT" sz="1200" dirty="0">
                <a:solidFill>
                  <a:srgbClr val="FFFF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DOCUMENTO DI VARIAZIONE </a:t>
            </a:r>
            <a:r>
              <a:rPr lang="it-IT" sz="1200" dirty="0"/>
              <a:t>pubblicato sulla pagina web del </a:t>
            </a:r>
            <a:r>
              <a:rPr lang="it-IT" sz="1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Commissario Straordinario</a:t>
            </a:r>
            <a:endParaRPr lang="it-IT" sz="1200" dirty="0"/>
          </a:p>
          <a:p>
            <a:pPr marL="228600" indent="-228600" algn="just">
              <a:lnSpc>
                <a:spcPct val="150000"/>
              </a:lnSpc>
              <a:buFont typeface="+mj-lt"/>
              <a:buAutoNum type="arabicPeriod"/>
            </a:pPr>
            <a:r>
              <a:rPr lang="it-IT" sz="1200" dirty="0"/>
              <a:t>INVIARE IL DOCUMENTO DI VARIAZIONE a mezzo PEC dall’indirizzo del soggetto proponente all’indirizzo: </a:t>
            </a:r>
            <a:r>
              <a:rPr lang="it-IT" sz="1200" b="1" dirty="0">
                <a:solidFill>
                  <a:srgbClr val="FFFF00"/>
                </a:solidFill>
              </a:rPr>
              <a:t>commissario.housing@pec.mur.gov.it </a:t>
            </a:r>
            <a:r>
              <a:rPr lang="it-IT" sz="1200" dirty="0"/>
              <a:t>e in copia conoscenza all’indirizzo PEC: </a:t>
            </a:r>
            <a:r>
              <a:rPr lang="it-IT" sz="1200" b="1" dirty="0">
                <a:solidFill>
                  <a:srgbClr val="FFFF00"/>
                </a:solidFill>
              </a:rPr>
              <a:t>cdpspa@pec.cdp.it</a:t>
            </a:r>
            <a:r>
              <a:rPr lang="it-IT" sz="1200" dirty="0"/>
              <a:t>, inserendo OBBLIGATORIAMENTE come parte iniziale dell’oggetto della PEC stessa la seguente codifica di riconoscimento: </a:t>
            </a:r>
            <a:r>
              <a:rPr lang="it-IT" sz="1200" b="1" dirty="0">
                <a:solidFill>
                  <a:srgbClr val="FFFF00"/>
                </a:solidFill>
              </a:rPr>
              <a:t>VAR-[numero Richiesta] </a:t>
            </a:r>
            <a:r>
              <a:rPr lang="it-IT" sz="1200" dirty="0"/>
              <a:t>(ad esempio, per la Richiesta n° DM481/240000: “VAR-DM481/240000”).</a:t>
            </a:r>
          </a:p>
          <a:p>
            <a:pPr marL="228600" indent="-228600" algn="just">
              <a:lnSpc>
                <a:spcPct val="150000"/>
              </a:lnSpc>
              <a:buFont typeface="+mj-lt"/>
              <a:buAutoNum type="arabicPeriod"/>
            </a:pPr>
            <a:r>
              <a:rPr lang="it-IT" sz="1200" dirty="0"/>
              <a:t>Alla PEC di cui sopra, dovrà essere allegato quanto di seguito specificato, avendo cura di non eccedere la dimensione massima di 40 MB:</a:t>
            </a:r>
          </a:p>
          <a:p>
            <a:pPr marL="685800" lvl="1" indent="-2286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200" dirty="0"/>
              <a:t>i soli allegati grafici oggetto di variazione rispetto a quelli già oggetto di decretazione opportunamente quotati e con la rappresentazione dei principali arredi che caratterizzano gli ambienti, comprende l’individuazione delle camere singole, delle camere doppie e delle camere e servizi igienici per utenti disabili conformemente agli standard dimensioni di cui all’Allegato C al D.M. n. 481/2024, così come modificati dall’Ordinanza Commissariale n. 3/2025;</a:t>
            </a:r>
          </a:p>
          <a:p>
            <a:pPr marL="685800" lvl="1" indent="-2286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200" dirty="0"/>
              <a:t>riepilogo dati della simulazione, estratto dal Servizio telematico, solo nel caso di variazione del Livello Complessivo dei Servizi offerti agli studenti (LCS) e/o in caso di </a:t>
            </a:r>
            <a:r>
              <a:rPr lang="it-IT" sz="1200" dirty="0">
                <a:solidFill>
                  <a:srgbClr val="FFFF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variazione della Superficie utile della residenza per singolo studente </a:t>
            </a:r>
            <a:r>
              <a:rPr lang="it-IT" sz="1200" dirty="0"/>
              <a:t>(SUS).</a:t>
            </a:r>
          </a:p>
        </p:txBody>
      </p:sp>
    </p:spTree>
    <p:extLst>
      <p:ext uri="{BB962C8B-B14F-4D97-AF65-F5344CB8AC3E}">
        <p14:creationId xmlns:p14="http://schemas.microsoft.com/office/powerpoint/2010/main" val="213268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92E3372-6928-9AED-7E1F-41C47403D643}"/>
              </a:ext>
            </a:extLst>
          </p:cNvPr>
          <p:cNvSpPr/>
          <p:nvPr/>
        </p:nvSpPr>
        <p:spPr>
          <a:xfrm>
            <a:off x="726141" y="627529"/>
            <a:ext cx="10031506" cy="71717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Procedimento per la Variazione degli interventi in base all’Ordinanza Commissariale n. 03/2025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DE0A463-DF2B-4AF3-8A37-84B42EB84B7F}"/>
              </a:ext>
            </a:extLst>
          </p:cNvPr>
          <p:cNvSpPr/>
          <p:nvPr/>
        </p:nvSpPr>
        <p:spPr>
          <a:xfrm>
            <a:off x="726141" y="1490381"/>
            <a:ext cx="10031506" cy="71717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CASO B) INTERVENTO PRESENTATO, MA NON ANCORA AMMESSO CON DECRETO MUR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A4ACB346-C823-0CAC-7CFF-DB09E220A5BC}"/>
              </a:ext>
            </a:extLst>
          </p:cNvPr>
          <p:cNvSpPr/>
          <p:nvPr/>
        </p:nvSpPr>
        <p:spPr>
          <a:xfrm>
            <a:off x="726141" y="3617257"/>
            <a:ext cx="10031506" cy="250787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just">
              <a:lnSpc>
                <a:spcPct val="150000"/>
              </a:lnSpc>
              <a:buFont typeface="+mj-lt"/>
              <a:buAutoNum type="arabicPeriod"/>
            </a:pPr>
            <a:r>
              <a:rPr lang="it-IT" sz="1200" dirty="0"/>
              <a:t>INVIARE FORMALE </a:t>
            </a:r>
            <a:r>
              <a:rPr lang="it-IT" sz="1200" b="1" dirty="0">
                <a:solidFill>
                  <a:srgbClr val="FFFF00"/>
                </a:solidFill>
              </a:rPr>
              <a:t>RINUNCIA</a:t>
            </a:r>
            <a:r>
              <a:rPr lang="it-IT" sz="1200" dirty="0"/>
              <a:t> ALLA PRECEDENTE CANDIDATURA ancora non esitata a mezzo PEC dall’indirizzo PEC del soggetto proponente all’indirizzo: PEC: </a:t>
            </a:r>
            <a:r>
              <a:rPr lang="it-IT" sz="1200" b="1" dirty="0">
                <a:solidFill>
                  <a:srgbClr val="FFFF00"/>
                </a:solidFill>
              </a:rPr>
              <a:t>cdpspa@pec.cdp.it</a:t>
            </a:r>
            <a:r>
              <a:rPr lang="it-IT" sz="1200" dirty="0"/>
              <a:t>, e in copia conoscenza all’indirizzo </a:t>
            </a:r>
            <a:r>
              <a:rPr lang="it-IT" sz="1200" b="1" dirty="0">
                <a:solidFill>
                  <a:srgbClr val="FFFF00"/>
                </a:solidFill>
              </a:rPr>
              <a:t>commissario.housing@pec.mur.gov.it </a:t>
            </a:r>
            <a:r>
              <a:rPr lang="it-IT" sz="1200" dirty="0"/>
              <a:t> con il seguente contenuto: </a:t>
            </a:r>
          </a:p>
          <a:p>
            <a:pPr marL="228600" indent="-228600" algn="just">
              <a:lnSpc>
                <a:spcPct val="150000"/>
              </a:lnSpc>
              <a:buFont typeface="+mj-lt"/>
              <a:buAutoNum type="arabicPeriod"/>
            </a:pPr>
            <a:endParaRPr lang="it-IT" sz="1200" dirty="0"/>
          </a:p>
          <a:p>
            <a:pPr marL="268288" algn="just">
              <a:lnSpc>
                <a:spcPct val="150000"/>
              </a:lnSpc>
            </a:pPr>
            <a:r>
              <a:rPr lang="it-IT" sz="1200" dirty="0"/>
              <a:t>OGGETTO: </a:t>
            </a:r>
            <a:r>
              <a:rPr lang="it-IT" sz="1200" b="1" dirty="0">
                <a:solidFill>
                  <a:srgbClr val="FFFF00"/>
                </a:solidFill>
              </a:rPr>
              <a:t>RINUNCIA ALLA RICHIESTA N. DM481/24…. PRESENTATA IN DATA ../../….</a:t>
            </a:r>
          </a:p>
          <a:p>
            <a:pPr marL="268288" algn="just">
              <a:lnSpc>
                <a:spcPct val="150000"/>
              </a:lnSpc>
            </a:pPr>
            <a:r>
              <a:rPr lang="it-IT" sz="1200" dirty="0"/>
              <a:t>Contenuto della PEC: Si trasmette formale rinuncia alla richiesta di cui all’oggetto in quanto si ritiene di usufruire delle modificazioni introdotte dall’Ordinanza Commissariale n. 03/2025. Pertanto, si procederà a trasmettere nuova richiesta con le modalità previste dal DM n. 481/2024.</a:t>
            </a:r>
          </a:p>
          <a:p>
            <a:pPr marL="268288" algn="just">
              <a:lnSpc>
                <a:spcPct val="150000"/>
              </a:lnSpc>
            </a:pPr>
            <a:endParaRPr lang="it-IT" sz="1200" dirty="0"/>
          </a:p>
          <a:p>
            <a:pPr marL="228600" indent="-228600" algn="just">
              <a:lnSpc>
                <a:spcPct val="150000"/>
              </a:lnSpc>
              <a:buFont typeface="+mj-lt"/>
              <a:buAutoNum type="arabicPeriod" startAt="2"/>
            </a:pPr>
            <a:r>
              <a:rPr lang="it-IT" sz="1200" dirty="0"/>
              <a:t>TRASMETTERE UNA NUOVA RICHIESTA UTILIZZANDO LA CONSUETA APPLICAZIONE INFORMATICA DI CUI AL DM 481/2024.</a:t>
            </a:r>
          </a:p>
          <a:p>
            <a:pPr marL="228600" indent="-228600" algn="just">
              <a:buFont typeface="+mj-lt"/>
              <a:buAutoNum type="arabicPeriod" startAt="2"/>
            </a:pPr>
            <a:endParaRPr lang="it-IT" sz="1200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D78BAD1C-D58B-30E7-A69D-CCF6E853A610}"/>
              </a:ext>
            </a:extLst>
          </p:cNvPr>
          <p:cNvSpPr/>
          <p:nvPr/>
        </p:nvSpPr>
        <p:spPr>
          <a:xfrm>
            <a:off x="726141" y="2438398"/>
            <a:ext cx="10031506" cy="63201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it-IT" sz="1200" b="1" dirty="0">
                <a:solidFill>
                  <a:srgbClr val="FFFF00"/>
                </a:solidFill>
              </a:rPr>
              <a:t>ATTENDERE L’ESITO </a:t>
            </a:r>
            <a:r>
              <a:rPr lang="it-IT" sz="1200" dirty="0"/>
              <a:t>DELLA RICHIESTA PRESENTATA, CON EVENTUALE AMMISSIONE CON DECRETO MUR, PER </a:t>
            </a:r>
            <a:r>
              <a:rPr lang="it-IT" sz="1200" b="1" dirty="0">
                <a:solidFill>
                  <a:srgbClr val="FFFF00"/>
                </a:solidFill>
              </a:rPr>
              <a:t>POI PROCEDERE </a:t>
            </a:r>
            <a:r>
              <a:rPr lang="it-IT" sz="1200" dirty="0"/>
              <a:t>alla proposta di Variazione come da CASO A).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5D015B22-25EF-1A51-FB56-3E90E2CF6181}"/>
              </a:ext>
            </a:extLst>
          </p:cNvPr>
          <p:cNvSpPr/>
          <p:nvPr/>
        </p:nvSpPr>
        <p:spPr>
          <a:xfrm>
            <a:off x="4114800" y="3191435"/>
            <a:ext cx="2779059" cy="3316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OPPURE</a:t>
            </a:r>
          </a:p>
        </p:txBody>
      </p:sp>
    </p:spTree>
    <p:extLst>
      <p:ext uri="{BB962C8B-B14F-4D97-AF65-F5344CB8AC3E}">
        <p14:creationId xmlns:p14="http://schemas.microsoft.com/office/powerpoint/2010/main" val="12094791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dea03c14-1435-4ef5-bb92-af8fb4129243}" enabled="1" method="Privileged" siteId="{8c4b47b5-ea35-4370-817f-95066d4f846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431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Alessandro Iazeolla</dc:creator>
  <cp:lastModifiedBy>Alessandro Iazeolla</cp:lastModifiedBy>
  <cp:revision>4</cp:revision>
  <dcterms:created xsi:type="dcterms:W3CDTF">2025-03-19T08:55:52Z</dcterms:created>
  <dcterms:modified xsi:type="dcterms:W3CDTF">2025-03-19T14:04:49Z</dcterms:modified>
</cp:coreProperties>
</file>